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1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61" r:id="rId12"/>
    <p:sldId id="272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99"/>
    <a:srgbClr val="FFFF00"/>
    <a:srgbClr val="00CC00"/>
    <a:srgbClr val="00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63" autoAdjust="0"/>
    <p:restoredTop sz="94660"/>
  </p:normalViewPr>
  <p:slideViewPr>
    <p:cSldViewPr>
      <p:cViewPr varScale="1">
        <p:scale>
          <a:sx n="110" d="100"/>
          <a:sy n="110" d="100"/>
        </p:scale>
        <p:origin x="3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4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50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3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3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6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10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9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45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9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7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39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CA9C21-D31F-4E1C-A9AC-75D0FAC9AB66}" type="datetimeFigureOut">
              <a:rPr lang="es-MX" smtClean="0"/>
              <a:pPr/>
              <a:t>05/09/2018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167FF7-90F6-4364-A67A-66E33B17BD9B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10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7772400" cy="1470025"/>
          </a:xfrm>
        </p:spPr>
        <p:txBody>
          <a:bodyPr/>
          <a:lstStyle/>
          <a:p>
            <a:r>
              <a:rPr lang="es-MX" dirty="0" err="1" smtClean="0">
                <a:solidFill>
                  <a:srgbClr val="FFFF00"/>
                </a:solidFill>
              </a:rPr>
              <a:t>Clinical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 err="1" smtClean="0">
                <a:solidFill>
                  <a:srgbClr val="FFFF00"/>
                </a:solidFill>
              </a:rPr>
              <a:t>Microbiology</a:t>
            </a:r>
            <a:r>
              <a:rPr lang="es-MX" dirty="0" smtClean="0">
                <a:solidFill>
                  <a:srgbClr val="FFFF00"/>
                </a:solidFill>
              </a:rPr>
              <a:t> Cases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7" name="4 Subtítulo"/>
          <p:cNvSpPr>
            <a:spLocks noGrp="1"/>
          </p:cNvSpPr>
          <p:nvPr>
            <p:ph type="subTitle" idx="1"/>
          </p:nvPr>
        </p:nvSpPr>
        <p:spPr>
          <a:xfrm>
            <a:off x="-36512" y="5191472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es-MX" sz="2400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Student: Hernández López Marisol</a:t>
            </a:r>
          </a:p>
          <a:p>
            <a:pPr algn="ctr"/>
            <a:r>
              <a:rPr lang="es-MX" sz="2400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Teacher: Q.F.B. Juana Tovar Oviedo</a:t>
            </a:r>
          </a:p>
          <a:p>
            <a:pPr algn="ctr"/>
            <a:r>
              <a:rPr lang="es-MX" sz="2400" dirty="0" err="1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s-MX" sz="2400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: 11:00 – 12:00 </a:t>
            </a:r>
            <a:endParaRPr lang="es-MX" sz="2400" dirty="0">
              <a:solidFill>
                <a:srgbClr val="33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7584" y="28529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Intraabdominal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abscess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by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4400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Proteus mirabilis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producer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of a </a:t>
            </a: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plasmid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AmpC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beta-</a:t>
            </a: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lactamase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MX" sz="44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</a:t>
            </a:r>
            <a:r>
              <a:rPr lang="es-MX" sz="44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ACC.</a:t>
            </a:r>
            <a:endParaRPr kumimoji="0" lang="es-MX" sz="4400" b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404664"/>
            <a:ext cx="58229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b="1" dirty="0" smtClean="0">
                <a:latin typeface="Times New Roman" pitchFamily="18" charset="0"/>
              </a:rPr>
              <a:t>AUTONOMOUS UNIVERSITY OF SAN LUIS POTOSÍ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Times New Roman" pitchFamily="18" charset="0"/>
              </a:rPr>
              <a:t>FACULTY OF CHEMICAL SCIENCE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Times New Roman" pitchFamily="18" charset="0"/>
              </a:rPr>
              <a:t>MICROBIOLOGY LABORATORY</a:t>
            </a:r>
            <a:r>
              <a:rPr lang="es-MX" b="1" dirty="0" smtClean="0">
                <a:latin typeface="Times New Roman" pitchFamily="18" charset="0"/>
              </a:rPr>
              <a:t> </a:t>
            </a:r>
            <a:endParaRPr lang="es-MX" dirty="0" smtClean="0"/>
          </a:p>
          <a:p>
            <a:pPr algn="ctr">
              <a:spcAft>
                <a:spcPts val="1000"/>
              </a:spcAft>
            </a:pP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molecular mechanisms can generate a profile of beta-</a:t>
            </a:r>
            <a:r>
              <a:rPr lang="en-US" sz="2800" dirty="0" err="1" smtClean="0"/>
              <a:t>lactam</a:t>
            </a:r>
            <a:r>
              <a:rPr lang="en-US" sz="2800" dirty="0" smtClean="0"/>
              <a:t> antibiotic resistance as presented by the isolated strain?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The beta-</a:t>
            </a:r>
            <a:r>
              <a:rPr lang="en-US" sz="1400" dirty="0" err="1" smtClean="0"/>
              <a:t>lactam</a:t>
            </a:r>
            <a:r>
              <a:rPr lang="en-US" sz="1400" dirty="0" smtClean="0"/>
              <a:t> antibiotic resistance profile of the P. mirabilis strain of this case showed that resistance to </a:t>
            </a:r>
            <a:r>
              <a:rPr lang="en-US" sz="1400" dirty="0" err="1" smtClean="0"/>
              <a:t>cephalosporins</a:t>
            </a:r>
            <a:r>
              <a:rPr lang="en-US" sz="1400" dirty="0" smtClean="0"/>
              <a:t> of the third generation, such as </a:t>
            </a:r>
            <a:r>
              <a:rPr lang="en-US" sz="1400" dirty="0" err="1" smtClean="0"/>
              <a:t>cefotaxime</a:t>
            </a:r>
            <a:r>
              <a:rPr lang="en-US" sz="1400" dirty="0" smtClean="0"/>
              <a:t> and </a:t>
            </a:r>
            <a:r>
              <a:rPr lang="en-US" sz="1400" dirty="0" err="1" smtClean="0"/>
              <a:t>ceftazidime</a:t>
            </a:r>
            <a:r>
              <a:rPr lang="en-US" sz="1400" dirty="0" smtClean="0"/>
              <a:t>, was more relevant. The two mechanisms of resistance that could explain this profile are the extended spectrum beta-</a:t>
            </a:r>
            <a:r>
              <a:rPr lang="en-US" sz="1400" dirty="0" err="1" smtClean="0"/>
              <a:t>lactamases</a:t>
            </a:r>
            <a:r>
              <a:rPr lang="en-US" sz="1400" dirty="0" smtClean="0"/>
              <a:t> (BLEE) and the </a:t>
            </a:r>
            <a:r>
              <a:rPr lang="en-US" sz="1400" dirty="0" err="1" smtClean="0"/>
              <a:t>AmpC</a:t>
            </a:r>
            <a:r>
              <a:rPr lang="en-US" sz="1400" dirty="0" smtClean="0"/>
              <a:t> type </a:t>
            </a:r>
            <a:r>
              <a:rPr lang="en-US" sz="1400" dirty="0" err="1" smtClean="0"/>
              <a:t>cephalosporinases</a:t>
            </a:r>
            <a:r>
              <a:rPr lang="en-US" sz="1400" dirty="0" smtClean="0"/>
              <a:t>. The BLEEs present the in vitro sensitivity to </a:t>
            </a:r>
            <a:r>
              <a:rPr lang="en-US" sz="1400" dirty="0" err="1" smtClean="0"/>
              <a:t>cefoxitin</a:t>
            </a:r>
            <a:r>
              <a:rPr lang="en-US" sz="1400" dirty="0" smtClean="0"/>
              <a:t> and </a:t>
            </a:r>
            <a:r>
              <a:rPr lang="en-US" sz="1400" dirty="0" err="1" smtClean="0"/>
              <a:t>amoxicline</a:t>
            </a:r>
            <a:r>
              <a:rPr lang="en-US" sz="1400" dirty="0" smtClean="0"/>
              <a:t> / </a:t>
            </a:r>
            <a:r>
              <a:rPr lang="en-US" sz="1400" dirty="0" err="1" smtClean="0"/>
              <a:t>clavulanic</a:t>
            </a:r>
            <a:r>
              <a:rPr lang="en-US" sz="1400" dirty="0" smtClean="0"/>
              <a:t> acid and the recovery of the activity of the 3rd generation </a:t>
            </a:r>
            <a:r>
              <a:rPr lang="en-US" sz="1400" dirty="0" err="1" smtClean="0"/>
              <a:t>cephalosporins</a:t>
            </a:r>
            <a:r>
              <a:rPr lang="en-US" sz="1400" dirty="0" smtClean="0"/>
              <a:t> in the presence of </a:t>
            </a:r>
            <a:r>
              <a:rPr lang="en-US" sz="1400" dirty="0" err="1" smtClean="0"/>
              <a:t>clavulanic</a:t>
            </a:r>
            <a:r>
              <a:rPr lang="en-US" sz="1400" dirty="0" smtClean="0"/>
              <a:t> acid. Failure to recover such activity and resistance to amoxicillin / </a:t>
            </a:r>
            <a:r>
              <a:rPr lang="en-US" sz="1400" dirty="0" err="1" smtClean="0"/>
              <a:t>clavulanic</a:t>
            </a:r>
            <a:r>
              <a:rPr lang="en-US" sz="1400" dirty="0" smtClean="0"/>
              <a:t> acid would be in favor of an </a:t>
            </a:r>
            <a:r>
              <a:rPr lang="en-US" sz="1400" dirty="0" err="1" smtClean="0"/>
              <a:t>AmpC</a:t>
            </a:r>
            <a:r>
              <a:rPr lang="en-US" sz="1400" dirty="0" smtClean="0"/>
              <a:t>. However, in practice, many isolates of BLEE producing </a:t>
            </a:r>
            <a:r>
              <a:rPr lang="en-US" sz="1400" dirty="0" err="1" smtClean="0"/>
              <a:t>enterobacteria</a:t>
            </a:r>
            <a:r>
              <a:rPr lang="en-US" sz="1400" dirty="0" smtClean="0"/>
              <a:t> are resistant to amoxicillin / </a:t>
            </a:r>
            <a:r>
              <a:rPr lang="en-US" sz="1400" dirty="0" err="1" smtClean="0"/>
              <a:t>clavulanic</a:t>
            </a:r>
            <a:r>
              <a:rPr lang="en-US" sz="1400" dirty="0" smtClean="0"/>
              <a:t> acid and to </a:t>
            </a:r>
            <a:r>
              <a:rPr lang="en-US" sz="1400" dirty="0" err="1" smtClean="0"/>
              <a:t>cefoxitin</a:t>
            </a:r>
            <a:r>
              <a:rPr lang="en-US" sz="1400" dirty="0" smtClean="0"/>
              <a:t> by the presence of other associated mechanisms such as alterations of </a:t>
            </a:r>
            <a:r>
              <a:rPr lang="en-US" sz="1400" dirty="0" err="1" smtClean="0"/>
              <a:t>porins</a:t>
            </a:r>
            <a:r>
              <a:rPr lang="en-US" sz="1400" dirty="0" smtClean="0"/>
              <a:t> or production of OXA-1. In the P. mirabilis strain at hand, </a:t>
            </a:r>
            <a:r>
              <a:rPr lang="en-US" sz="1400" dirty="0" err="1" smtClean="0"/>
              <a:t>cefotaxime</a:t>
            </a:r>
            <a:r>
              <a:rPr lang="en-US" sz="1400" dirty="0" smtClean="0"/>
              <a:t> and </a:t>
            </a:r>
            <a:r>
              <a:rPr lang="en-US" sz="1400" dirty="0" err="1" smtClean="0"/>
              <a:t>ceftazidime</a:t>
            </a:r>
            <a:r>
              <a:rPr lang="en-US" sz="1400" dirty="0" smtClean="0"/>
              <a:t> activity was not recovered with </a:t>
            </a:r>
            <a:r>
              <a:rPr lang="en-US" sz="1400" dirty="0" err="1" smtClean="0"/>
              <a:t>clavulanic</a:t>
            </a:r>
            <a:r>
              <a:rPr lang="en-US" sz="1400" dirty="0" smtClean="0"/>
              <a:t> acid, so all phenotypic data (except for </a:t>
            </a:r>
            <a:r>
              <a:rPr lang="en-US" sz="1400" dirty="0" err="1" smtClean="0"/>
              <a:t>cefoxitin</a:t>
            </a:r>
            <a:r>
              <a:rPr lang="en-US" sz="1400" dirty="0" smtClean="0"/>
              <a:t> sensitivity) led to the production of a </a:t>
            </a:r>
            <a:r>
              <a:rPr lang="en-US" sz="1400" dirty="0" err="1" smtClean="0"/>
              <a:t>cephalosporinase</a:t>
            </a:r>
            <a:r>
              <a:rPr lang="en-US" sz="1400" dirty="0" smtClean="0"/>
              <a:t> of the </a:t>
            </a:r>
            <a:r>
              <a:rPr lang="en-US" sz="1400" dirty="0" err="1" smtClean="0"/>
              <a:t>AmpC</a:t>
            </a:r>
            <a:r>
              <a:rPr lang="en-US" sz="1400" dirty="0" smtClean="0"/>
              <a:t> type</a:t>
            </a:r>
            <a:endParaRPr lang="es-MX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Universidad\Lab. de Microbiología\Practica No. 6 (Susceptibilidad antimicrobiana)\2da. Parte\IMG_20170316_140426.jpg"/>
          <p:cNvPicPr>
            <a:picLocks noChangeAspect="1" noChangeArrowheads="1"/>
          </p:cNvPicPr>
          <p:nvPr/>
        </p:nvPicPr>
        <p:blipFill>
          <a:blip r:embed="rId2" cstate="print"/>
          <a:srcRect l="21053" t="3750" r="24561" b="3750"/>
          <a:stretch>
            <a:fillRect/>
          </a:stretch>
        </p:blipFill>
        <p:spPr bwMode="auto">
          <a:xfrm flipV="1">
            <a:off x="179512" y="404664"/>
            <a:ext cx="6480720" cy="61206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660232" y="1556792"/>
            <a:ext cx="2483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accent3">
                    <a:lumMod val="75000"/>
                  </a:schemeClr>
                </a:solidFill>
              </a:rPr>
              <a:t>Susceptible </a:t>
            </a:r>
            <a:r>
              <a:rPr lang="es-MX" sz="1400" dirty="0" err="1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es-MX" sz="1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 smtClean="0"/>
              <a:t>CEFOXITIN (FOX-30)</a:t>
            </a:r>
          </a:p>
          <a:p>
            <a:r>
              <a:rPr lang="es-MX" sz="1400" dirty="0" smtClean="0"/>
              <a:t>AMIKACIN (AN-30)</a:t>
            </a:r>
          </a:p>
          <a:p>
            <a:r>
              <a:rPr lang="es-MX" sz="1400" dirty="0" smtClean="0"/>
              <a:t>AMPICILLIN (AM-10)</a:t>
            </a:r>
          </a:p>
          <a:p>
            <a:r>
              <a:rPr lang="es-MX" sz="1400" dirty="0" smtClean="0"/>
              <a:t>NALIDIXIC ACID (NA-30)</a:t>
            </a:r>
          </a:p>
          <a:p>
            <a:endParaRPr lang="es-MX" sz="1400" dirty="0" smtClean="0"/>
          </a:p>
          <a:p>
            <a:r>
              <a:rPr lang="es-MX" sz="1400" dirty="0" err="1" smtClean="0">
                <a:solidFill>
                  <a:schemeClr val="accent3">
                    <a:lumMod val="75000"/>
                  </a:schemeClr>
                </a:solidFill>
              </a:rPr>
              <a:t>Resistant</a:t>
            </a:r>
            <a:r>
              <a:rPr lang="es-MX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1400" dirty="0" err="1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es-MX" sz="1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es-MX" sz="1400" dirty="0" smtClean="0"/>
              <a:t>FURAZOLIDONE (FM-100)</a:t>
            </a:r>
            <a:endParaRPr lang="es-MX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290055" cy="18630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In developing this research, I understood that it is extremely important to be able to correctly identify a microorganism, since the mechanisms of infection of these organisms are very different based on their species. Knowing this point, it is important to know how the antibiotics act since this way a disease can be followed, and this can be identified thanks to the method of diffusion of Kirby - Bauer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55576" y="3441552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es-MX" sz="5000" cap="all" spc="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Bibliography</a:t>
            </a:r>
            <a:r>
              <a:rPr lang="es-MX" sz="5000" cap="all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es-MX" sz="50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83568" y="472514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Bou G, Oliver A, Ojeda M, et al. Molecular </a:t>
            </a:r>
            <a:r>
              <a:rPr lang="es-MX" sz="1400" dirty="0" err="1" smtClean="0"/>
              <a:t>characterization</a:t>
            </a:r>
            <a:r>
              <a:rPr lang="es-MX" sz="1400" dirty="0" smtClean="0"/>
              <a:t> of FOX-4, a new </a:t>
            </a:r>
            <a:r>
              <a:rPr lang="es-MX" sz="1400" dirty="0" err="1" smtClean="0"/>
              <a:t>AmpC-type</a:t>
            </a:r>
            <a:r>
              <a:rPr lang="es-MX" sz="1400" dirty="0" smtClean="0"/>
              <a:t> </a:t>
            </a:r>
            <a:r>
              <a:rPr lang="es-MX" sz="1400" dirty="0" err="1" smtClean="0"/>
              <a:t>plasmid-mediated</a:t>
            </a:r>
            <a:r>
              <a:rPr lang="es-MX" sz="1400" dirty="0" smtClean="0"/>
              <a:t> </a:t>
            </a:r>
            <a:r>
              <a:rPr lang="es-MX" sz="1400" dirty="0" err="1" smtClean="0"/>
              <a:t>betalactamase</a:t>
            </a:r>
            <a:r>
              <a:rPr lang="es-MX" sz="1400" dirty="0" smtClean="0"/>
              <a:t> </a:t>
            </a:r>
            <a:r>
              <a:rPr lang="es-MX" sz="1400" dirty="0" err="1" smtClean="0"/>
              <a:t>from</a:t>
            </a:r>
            <a:r>
              <a:rPr lang="es-MX" sz="1400" dirty="0" smtClean="0"/>
              <a:t> </a:t>
            </a:r>
            <a:r>
              <a:rPr lang="es-MX" sz="1400" dirty="0" err="1" smtClean="0"/>
              <a:t>an</a:t>
            </a:r>
            <a:r>
              <a:rPr lang="es-MX" sz="1400" dirty="0" smtClean="0"/>
              <a:t> E. </a:t>
            </a:r>
            <a:r>
              <a:rPr lang="es-MX" sz="1400" dirty="0" err="1" smtClean="0"/>
              <a:t>coli</a:t>
            </a:r>
            <a:r>
              <a:rPr lang="es-MX" sz="1400" dirty="0" smtClean="0"/>
              <a:t> </a:t>
            </a:r>
            <a:r>
              <a:rPr lang="es-MX" sz="1400" dirty="0" err="1" smtClean="0"/>
              <a:t>strain</a:t>
            </a:r>
            <a:r>
              <a:rPr lang="es-MX" sz="1400" dirty="0" smtClean="0"/>
              <a:t> </a:t>
            </a:r>
            <a:r>
              <a:rPr lang="es-MX" sz="1400" dirty="0" err="1" smtClean="0"/>
              <a:t>isolated</a:t>
            </a:r>
            <a:r>
              <a:rPr lang="es-MX" sz="1400" dirty="0" smtClean="0"/>
              <a:t> in </a:t>
            </a:r>
            <a:r>
              <a:rPr lang="es-MX" sz="1400" dirty="0" err="1" smtClean="0"/>
              <a:t>Spain</a:t>
            </a:r>
            <a:r>
              <a:rPr lang="es-MX" sz="1400" dirty="0" smtClean="0"/>
              <a:t>. </a:t>
            </a:r>
            <a:r>
              <a:rPr lang="es-MX" sz="1400" dirty="0" err="1" smtClean="0"/>
              <a:t>Antimicrob</a:t>
            </a:r>
            <a:r>
              <a:rPr lang="es-MX" sz="1400" dirty="0" smtClean="0"/>
              <a:t> </a:t>
            </a:r>
            <a:r>
              <a:rPr lang="es-MX" sz="1400" dirty="0" err="1" smtClean="0"/>
              <a:t>Agents</a:t>
            </a:r>
            <a:r>
              <a:rPr lang="es-MX" sz="1400" dirty="0" smtClean="0"/>
              <a:t> </a:t>
            </a:r>
            <a:r>
              <a:rPr lang="es-MX" sz="1400" dirty="0" err="1" smtClean="0"/>
              <a:t>Chemother</a:t>
            </a:r>
            <a:r>
              <a:rPr lang="es-MX" sz="1400" dirty="0" smtClean="0"/>
              <a:t> 2000; 44: 2549-53.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400" dirty="0" smtClean="0"/>
              <a:t>Navarro F, Pérez-</a:t>
            </a:r>
            <a:r>
              <a:rPr lang="es-MX" sz="1400" dirty="0" err="1" smtClean="0"/>
              <a:t>Trallero</a:t>
            </a:r>
            <a:r>
              <a:rPr lang="es-MX" sz="1400" dirty="0" smtClean="0"/>
              <a:t> E, </a:t>
            </a:r>
            <a:r>
              <a:rPr lang="es-MX" sz="1400" dirty="0" err="1" smtClean="0"/>
              <a:t>Marimón</a:t>
            </a:r>
            <a:r>
              <a:rPr lang="es-MX" sz="1400" dirty="0" smtClean="0"/>
              <a:t> JM, et al. CMY-2-producing Salmonella </a:t>
            </a:r>
            <a:r>
              <a:rPr lang="es-MX" sz="1400" dirty="0" err="1" smtClean="0"/>
              <a:t>enterica</a:t>
            </a:r>
            <a:r>
              <a:rPr lang="es-MX" sz="1400" dirty="0" smtClean="0"/>
              <a:t>, </a:t>
            </a:r>
            <a:r>
              <a:rPr lang="es-MX" sz="1400" dirty="0" err="1" smtClean="0"/>
              <a:t>Klebsiella</a:t>
            </a:r>
            <a:r>
              <a:rPr lang="es-MX" sz="1400" dirty="0" smtClean="0"/>
              <a:t> </a:t>
            </a:r>
            <a:r>
              <a:rPr lang="es-MX" sz="1400" dirty="0" err="1" smtClean="0"/>
              <a:t>pneumoniae</a:t>
            </a:r>
            <a:r>
              <a:rPr lang="es-MX" sz="1400" dirty="0" smtClean="0"/>
              <a:t>, </a:t>
            </a:r>
            <a:r>
              <a:rPr lang="es-MX" sz="1400" dirty="0" err="1" smtClean="0"/>
              <a:t>Klebsiella</a:t>
            </a:r>
            <a:r>
              <a:rPr lang="es-MX" sz="1400" dirty="0" smtClean="0"/>
              <a:t> </a:t>
            </a:r>
            <a:r>
              <a:rPr lang="es-MX" sz="1400" dirty="0" err="1" smtClean="0"/>
              <a:t>oxytoca</a:t>
            </a:r>
            <a:r>
              <a:rPr lang="es-MX" sz="1400" dirty="0" smtClean="0"/>
              <a:t>, </a:t>
            </a:r>
            <a:r>
              <a:rPr lang="es-MX" sz="1400" dirty="0" err="1" smtClean="0"/>
              <a:t>Proteus</a:t>
            </a:r>
            <a:r>
              <a:rPr lang="es-MX" sz="1400" dirty="0" smtClean="0"/>
              <a:t> </a:t>
            </a:r>
            <a:r>
              <a:rPr lang="es-MX" sz="1400" dirty="0" err="1" smtClean="0"/>
              <a:t>mirabilis</a:t>
            </a:r>
            <a:r>
              <a:rPr lang="es-MX" sz="1400" dirty="0" smtClean="0"/>
              <a:t> and </a:t>
            </a:r>
            <a:r>
              <a:rPr lang="es-MX" sz="1400" dirty="0" err="1" smtClean="0"/>
              <a:t>Escherichia</a:t>
            </a:r>
            <a:r>
              <a:rPr lang="es-MX" sz="1400" dirty="0" smtClean="0"/>
              <a:t> </a:t>
            </a:r>
            <a:r>
              <a:rPr lang="es-MX" sz="1400" dirty="0" err="1" smtClean="0"/>
              <a:t>coli</a:t>
            </a:r>
            <a:r>
              <a:rPr lang="es-MX" sz="1400" dirty="0" smtClean="0"/>
              <a:t> </a:t>
            </a:r>
            <a:r>
              <a:rPr lang="es-MX" sz="1400" dirty="0" err="1" smtClean="0"/>
              <a:t>strains</a:t>
            </a:r>
            <a:r>
              <a:rPr lang="es-MX" sz="1400" dirty="0" smtClean="0"/>
              <a:t> </a:t>
            </a:r>
            <a:r>
              <a:rPr lang="es-MX" sz="1400" dirty="0" err="1" smtClean="0"/>
              <a:t>isolated</a:t>
            </a:r>
            <a:r>
              <a:rPr lang="es-MX" sz="1400" dirty="0" smtClean="0"/>
              <a:t> in </a:t>
            </a:r>
            <a:r>
              <a:rPr lang="es-MX" sz="1400" dirty="0" err="1" smtClean="0"/>
              <a:t>Spain</a:t>
            </a:r>
            <a:r>
              <a:rPr lang="es-MX" sz="1400" dirty="0" smtClean="0"/>
              <a:t>. J </a:t>
            </a:r>
            <a:r>
              <a:rPr lang="es-MX" sz="1400" dirty="0" err="1" smtClean="0"/>
              <a:t>Antimicrob</a:t>
            </a:r>
            <a:r>
              <a:rPr lang="es-MX" sz="1400" dirty="0" smtClean="0"/>
              <a:t> </a:t>
            </a:r>
            <a:r>
              <a:rPr lang="es-MX" sz="1400" dirty="0" err="1" smtClean="0"/>
              <a:t>Chemother</a:t>
            </a:r>
            <a:r>
              <a:rPr lang="es-MX" sz="1400" dirty="0" smtClean="0"/>
              <a:t> 2001; 48: 383-9.</a:t>
            </a:r>
            <a:endParaRPr lang="es-MX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90054" cy="1499616"/>
          </a:xfrm>
        </p:spPr>
        <p:txBody>
          <a:bodyPr/>
          <a:lstStyle/>
          <a:p>
            <a:r>
              <a:rPr lang="es-MX" dirty="0" err="1" smtClean="0"/>
              <a:t>objective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96" y="1700808"/>
            <a:ext cx="7290055" cy="1080120"/>
          </a:xfrm>
        </p:spPr>
        <p:txBody>
          <a:bodyPr/>
          <a:lstStyle/>
          <a:p>
            <a:r>
              <a:rPr lang="en-US" dirty="0" smtClean="0"/>
              <a:t>To know the tests performed for the correct identification of a microorganism, in addition to the mechanisms of common use used in the treatment of infectious diseases.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82346" y="2780928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es-MX" sz="5000" cap="all" spc="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  <a:r>
              <a:rPr lang="es-MX" sz="5000" cap="all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es-MX" sz="5000" b="0" i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2858" y="3933056"/>
            <a:ext cx="7290055" cy="10801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i="1" dirty="0" smtClean="0"/>
              <a:t>Proteus mirabilis </a:t>
            </a:r>
            <a:r>
              <a:rPr lang="en-US" sz="2200" dirty="0" smtClean="0"/>
              <a:t>is a gram negative bacillus, belonging to the family of </a:t>
            </a:r>
            <a:r>
              <a:rPr lang="en-US" sz="2200" dirty="0" err="1" smtClean="0"/>
              <a:t>enterobacteria</a:t>
            </a:r>
            <a:r>
              <a:rPr lang="en-US" sz="2200" dirty="0" smtClean="0"/>
              <a:t>, </a:t>
            </a:r>
            <a:r>
              <a:rPr lang="en-US" sz="2200" dirty="0" err="1" smtClean="0"/>
              <a:t>facultatively</a:t>
            </a:r>
            <a:r>
              <a:rPr lang="en-US" sz="2200" dirty="0" smtClean="0"/>
              <a:t> anaerobic. It shows agglutination, motility, and </a:t>
            </a:r>
            <a:r>
              <a:rPr lang="en-US" sz="2200" dirty="0" err="1" smtClean="0"/>
              <a:t>urease</a:t>
            </a:r>
            <a:r>
              <a:rPr lang="en-US" sz="2200" dirty="0" smtClean="0"/>
              <a:t> activity. P. mirabilis causes 90% of all 'Proteus' infections. It comes from the </a:t>
            </a:r>
            <a:r>
              <a:rPr lang="en-US" sz="2200" dirty="0" err="1" smtClean="0"/>
              <a:t>Proteae</a:t>
            </a:r>
            <a:r>
              <a:rPr lang="en-US" sz="2200" dirty="0" smtClean="0"/>
              <a:t> Tribe.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C0058146-Proteus_mirabilis_Bacteria_with_flagella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816424" cy="316835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788024" y="1916832"/>
            <a:ext cx="4777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err="1" smtClean="0"/>
              <a:t>Domain</a:t>
            </a:r>
            <a:r>
              <a:rPr lang="es-MX" b="1" i="1" dirty="0" smtClean="0"/>
              <a:t>: </a:t>
            </a:r>
            <a:r>
              <a:rPr lang="es-MX" i="1" dirty="0" smtClean="0"/>
              <a:t>Bacteria</a:t>
            </a:r>
          </a:p>
          <a:p>
            <a:r>
              <a:rPr lang="es-MX" b="1" i="1" dirty="0" err="1" smtClean="0"/>
              <a:t>Phylum</a:t>
            </a:r>
            <a:r>
              <a:rPr lang="es-MX" b="1" i="1" dirty="0" smtClean="0"/>
              <a:t>: </a:t>
            </a:r>
            <a:r>
              <a:rPr lang="es-MX" i="1" dirty="0" err="1" smtClean="0"/>
              <a:t>Proteobacteria</a:t>
            </a:r>
            <a:endParaRPr lang="es-MX" i="1" dirty="0" smtClean="0"/>
          </a:p>
          <a:p>
            <a:r>
              <a:rPr lang="es-MX" b="1" i="1" dirty="0" err="1" smtClean="0"/>
              <a:t>Class</a:t>
            </a:r>
            <a:r>
              <a:rPr lang="es-MX" b="1" i="1" dirty="0" smtClean="0"/>
              <a:t>: </a:t>
            </a:r>
            <a:r>
              <a:rPr lang="es-MX" i="1" dirty="0" err="1" smtClean="0"/>
              <a:t>Gammaproteobacteria</a:t>
            </a:r>
            <a:endParaRPr lang="es-MX" i="1" dirty="0" smtClean="0"/>
          </a:p>
          <a:p>
            <a:r>
              <a:rPr lang="es-MX" b="1" i="1" dirty="0" err="1" smtClean="0"/>
              <a:t>Order</a:t>
            </a:r>
            <a:r>
              <a:rPr lang="es-MX" b="1" i="1" dirty="0" smtClean="0"/>
              <a:t>: </a:t>
            </a:r>
            <a:r>
              <a:rPr lang="es-MX" i="1" dirty="0" err="1" smtClean="0"/>
              <a:t>Enterobacteriales</a:t>
            </a:r>
            <a:endParaRPr lang="es-MX" i="1" dirty="0" smtClean="0"/>
          </a:p>
          <a:p>
            <a:r>
              <a:rPr lang="es-MX" b="1" i="1" dirty="0" err="1" smtClean="0"/>
              <a:t>Family</a:t>
            </a:r>
            <a:r>
              <a:rPr lang="es-MX" b="1" i="1" dirty="0" smtClean="0"/>
              <a:t>: </a:t>
            </a:r>
            <a:r>
              <a:rPr lang="es-MX" i="1" dirty="0" err="1" smtClean="0"/>
              <a:t>Enterobacteriaceae</a:t>
            </a:r>
            <a:endParaRPr lang="es-MX" i="1" dirty="0" smtClean="0"/>
          </a:p>
          <a:p>
            <a:r>
              <a:rPr lang="es-MX" b="1" i="1" dirty="0" err="1" smtClean="0"/>
              <a:t>Genus</a:t>
            </a:r>
            <a:r>
              <a:rPr lang="es-MX" b="1" i="1" dirty="0" smtClean="0"/>
              <a:t>: </a:t>
            </a:r>
            <a:r>
              <a:rPr lang="es-MX" i="1" dirty="0" err="1" smtClean="0"/>
              <a:t>Proteus</a:t>
            </a:r>
            <a:endParaRPr lang="es-MX" i="1" dirty="0" smtClean="0"/>
          </a:p>
          <a:p>
            <a:r>
              <a:rPr lang="es-MX" b="1" i="1" dirty="0" err="1" smtClean="0"/>
              <a:t>Species</a:t>
            </a:r>
            <a:r>
              <a:rPr lang="es-MX" b="1" i="1" dirty="0" smtClean="0"/>
              <a:t>:</a:t>
            </a:r>
            <a:r>
              <a:rPr lang="es-MX" b="1" i="1" dirty="0" smtClean="0">
                <a:solidFill>
                  <a:srgbClr val="00FF00"/>
                </a:solidFill>
              </a:rPr>
              <a:t> </a:t>
            </a:r>
            <a:r>
              <a:rPr lang="es-MX" i="1" dirty="0" err="1" smtClean="0">
                <a:solidFill>
                  <a:srgbClr val="00FF00"/>
                </a:solidFill>
              </a:rPr>
              <a:t>Proteus</a:t>
            </a:r>
            <a:r>
              <a:rPr lang="es-MX" i="1" dirty="0" smtClean="0">
                <a:solidFill>
                  <a:srgbClr val="00FF00"/>
                </a:solidFill>
              </a:rPr>
              <a:t> </a:t>
            </a:r>
            <a:r>
              <a:rPr lang="es-MX" i="1" dirty="0" err="1" smtClean="0">
                <a:solidFill>
                  <a:srgbClr val="00FF00"/>
                </a:solidFill>
              </a:rPr>
              <a:t>mirabilis</a:t>
            </a:r>
            <a:endParaRPr lang="es-MX" i="1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Methodology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1920" y="1196752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i="1" cap="all" spc="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Observation of the environment in which growth occurred</a:t>
            </a:r>
            <a:endParaRPr kumimoji="0" lang="es-MX" sz="2000" b="0" i="1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2" descr="C:\Users\Pc\Desktop\Agar Mac Conkey 2.jpg"/>
          <p:cNvPicPr>
            <a:picLocks noChangeAspect="1" noChangeArrowheads="1"/>
          </p:cNvPicPr>
          <p:nvPr/>
        </p:nvPicPr>
        <p:blipFill>
          <a:blip r:embed="rId2" cstate="print"/>
          <a:srcRect r="50457" b="3290"/>
          <a:stretch>
            <a:fillRect/>
          </a:stretch>
        </p:blipFill>
        <p:spPr bwMode="auto">
          <a:xfrm>
            <a:off x="611560" y="2924944"/>
            <a:ext cx="2703063" cy="261097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33741" y="2849144"/>
            <a:ext cx="6510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Growing medium: </a:t>
            </a:r>
            <a:r>
              <a:rPr lang="en-US" i="1" dirty="0" smtClean="0"/>
              <a:t>Mac </a:t>
            </a:r>
            <a:r>
              <a:rPr lang="en-US" i="1" dirty="0" err="1" smtClean="0"/>
              <a:t>Conkey</a:t>
            </a:r>
            <a:r>
              <a:rPr lang="en-US" i="1" dirty="0" smtClean="0"/>
              <a:t> agar</a:t>
            </a:r>
          </a:p>
          <a:p>
            <a:endParaRPr lang="en-US" b="1" i="1" dirty="0" smtClean="0"/>
          </a:p>
          <a:p>
            <a:r>
              <a:rPr lang="en-US" b="1" i="1" dirty="0" smtClean="0"/>
              <a:t>Specifications: </a:t>
            </a:r>
            <a:r>
              <a:rPr lang="en-US" i="1" u="sng" dirty="0" smtClean="0"/>
              <a:t>Selective medium </a:t>
            </a:r>
            <a:r>
              <a:rPr lang="en-US" i="1" dirty="0" smtClean="0"/>
              <a:t>and </a:t>
            </a:r>
            <a:r>
              <a:rPr lang="en-US" i="1" u="sng" dirty="0" smtClean="0"/>
              <a:t>differential</a:t>
            </a:r>
          </a:p>
          <a:p>
            <a:endParaRPr lang="en-US" b="1" i="1" dirty="0" smtClean="0"/>
          </a:p>
          <a:p>
            <a:r>
              <a:rPr lang="en-US" b="1" i="1" dirty="0" smtClean="0"/>
              <a:t>Observation: </a:t>
            </a:r>
            <a:r>
              <a:rPr lang="en-US" i="1" dirty="0" smtClean="0"/>
              <a:t>No colonization was carried out</a:t>
            </a:r>
          </a:p>
          <a:p>
            <a:endParaRPr lang="en-US" b="1" i="1" dirty="0" smtClean="0"/>
          </a:p>
          <a:p>
            <a:r>
              <a:rPr lang="en-US" b="1" i="1" dirty="0" smtClean="0"/>
              <a:t>Conclusion: </a:t>
            </a:r>
            <a:r>
              <a:rPr lang="en-US" i="1" dirty="0" smtClean="0"/>
              <a:t>Fermentation of lactose NEGATIVE</a:t>
            </a:r>
            <a:endParaRPr lang="es-MX" i="1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441385" y="3789040"/>
            <a:ext cx="1138727" cy="1851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7236296" y="2492896"/>
            <a:ext cx="956730" cy="1015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9" name="8 Rectángulo"/>
          <p:cNvSpPr/>
          <p:nvPr/>
        </p:nvSpPr>
        <p:spPr>
          <a:xfrm>
            <a:off x="3230653" y="5657387"/>
            <a:ext cx="2421467" cy="6519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It favors the growth of specific M.O and suppresses the growth of others</a:t>
            </a:r>
            <a:endParaRPr lang="es-MX" sz="9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6588224" y="2204864"/>
            <a:ext cx="2421467" cy="651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It contains indicator substances that allow to demonstrate the metabolic activity of M.O that distinguishes it</a:t>
            </a:r>
            <a:endParaRPr lang="es-MX" sz="900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6372200" y="5157192"/>
            <a:ext cx="2472267" cy="9567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This culture medium is used for the isolation and differentiation of lactose fermenting and non-fermenting </a:t>
            </a:r>
            <a:r>
              <a:rPr lang="en-US" sz="1000" b="1" dirty="0" smtClean="0"/>
              <a:t>Gram negative bacilli</a:t>
            </a:r>
            <a:r>
              <a:rPr lang="en-US" sz="1000" dirty="0" smtClean="0"/>
              <a:t>.</a:t>
            </a:r>
            <a:endParaRPr lang="es-MX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animBg="1"/>
      <p:bldP spid="10" grpId="0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2000" i="1" dirty="0" smtClean="0">
                <a:latin typeface="+mn-lt"/>
              </a:rPr>
              <a:t>Gram staining of different colonies</a:t>
            </a:r>
            <a:endParaRPr lang="es-MX" sz="2000" i="1" dirty="0">
              <a:latin typeface="+mn-lt"/>
            </a:endParaRPr>
          </a:p>
        </p:txBody>
      </p:sp>
      <p:pic>
        <p:nvPicPr>
          <p:cNvPr id="5" name="Picture 2" descr="C:\Users\Pc\Desktop\proteus mirabilis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788024" y="2996952"/>
            <a:ext cx="3498978" cy="3643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467544" y="2060848"/>
            <a:ext cx="5868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Staining: </a:t>
            </a:r>
            <a:r>
              <a:rPr lang="en-US" dirty="0" smtClean="0"/>
              <a:t>NEGATIVE</a:t>
            </a:r>
          </a:p>
          <a:p>
            <a:endParaRPr lang="en-US" b="1" dirty="0" smtClean="0"/>
          </a:p>
          <a:p>
            <a:r>
              <a:rPr lang="en-US" b="1" dirty="0" smtClean="0"/>
              <a:t>Bacterial morphology identified: </a:t>
            </a:r>
            <a:r>
              <a:rPr lang="en-US" dirty="0" smtClean="0"/>
              <a:t>Bacilli grouped in pairs and chain</a:t>
            </a:r>
          </a:p>
          <a:p>
            <a:endParaRPr lang="en-US" b="1" dirty="0" smtClean="0"/>
          </a:p>
          <a:p>
            <a:r>
              <a:rPr lang="en-US" b="1" dirty="0" smtClean="0"/>
              <a:t>Consistent test: </a:t>
            </a:r>
            <a:r>
              <a:rPr lang="en-US" dirty="0" err="1" smtClean="0"/>
              <a:t>Oxidase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>
                <a:latin typeface="+mn-lt"/>
              </a:rPr>
              <a:t>Test of </a:t>
            </a:r>
            <a:r>
              <a:rPr lang="es-MX" sz="2400" u="sng" dirty="0" smtClean="0">
                <a:latin typeface="+mn-lt"/>
              </a:rPr>
              <a:t>oxidase</a:t>
            </a:r>
            <a:endParaRPr lang="es-MX" sz="2400" u="sng" dirty="0"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27984" y="2852936"/>
            <a:ext cx="622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Result: </a:t>
            </a:r>
            <a:r>
              <a:rPr lang="en-US" sz="1600" dirty="0" smtClean="0"/>
              <a:t>NEGATIVE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Conclusion: </a:t>
            </a:r>
            <a:r>
              <a:rPr lang="en-US" sz="1600" dirty="0" err="1" smtClean="0"/>
              <a:t>Enterobacteria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Tests to be performed: </a:t>
            </a:r>
            <a:r>
              <a:rPr lang="en-US" sz="1600" dirty="0" err="1" smtClean="0"/>
              <a:t>Biochemicals</a:t>
            </a:r>
            <a:r>
              <a:rPr lang="en-US" sz="1600" dirty="0" smtClean="0"/>
              <a:t> for </a:t>
            </a:r>
            <a:r>
              <a:rPr lang="en-US" sz="1600" dirty="0" err="1" smtClean="0"/>
              <a:t>enterobacteria</a:t>
            </a:r>
            <a:endParaRPr lang="en-US" sz="1600" dirty="0" smtClean="0"/>
          </a:p>
          <a:p>
            <a:endParaRPr lang="es-MX" sz="1600" b="1" dirty="0"/>
          </a:p>
        </p:txBody>
      </p:sp>
      <p:pic>
        <p:nvPicPr>
          <p:cNvPr id="14" name="Picture 2" descr="C:\Users\Pc\Desktop\SOLONE_IMG_20160920_085330.jpg"/>
          <p:cNvPicPr>
            <a:picLocks noChangeAspect="1" noChangeArrowheads="1"/>
          </p:cNvPicPr>
          <p:nvPr/>
        </p:nvPicPr>
        <p:blipFill>
          <a:blip r:embed="rId2" cstate="print"/>
          <a:srcRect l="28697" t="24212" r="13819" b="22784"/>
          <a:stretch>
            <a:fillRect/>
          </a:stretch>
        </p:blipFill>
        <p:spPr bwMode="auto">
          <a:xfrm rot="10800000">
            <a:off x="323529" y="1556790"/>
            <a:ext cx="3960439" cy="2269567"/>
          </a:xfrm>
          <a:prstGeom prst="rect">
            <a:avLst/>
          </a:prstGeom>
          <a:noFill/>
        </p:spPr>
      </p:pic>
      <p:cxnSp>
        <p:nvCxnSpPr>
          <p:cNvPr id="15" name="14 Conector recto de flecha"/>
          <p:cNvCxnSpPr/>
          <p:nvPr/>
        </p:nvCxnSpPr>
        <p:spPr>
          <a:xfrm>
            <a:off x="1396551" y="1325757"/>
            <a:ext cx="7097" cy="13831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500812" y="728598"/>
            <a:ext cx="1884784" cy="6531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Positive control</a:t>
            </a:r>
          </a:p>
          <a:p>
            <a:pPr algn="ctr"/>
            <a:r>
              <a:rPr lang="es-MX" sz="1600" dirty="0" smtClean="0"/>
              <a:t>(</a:t>
            </a:r>
            <a:r>
              <a:rPr lang="es-MX" sz="1600" dirty="0" err="1" smtClean="0"/>
              <a:t>Pseudomone</a:t>
            </a:r>
            <a:r>
              <a:rPr lang="es-MX" sz="1600" dirty="0" smtClean="0"/>
              <a:t>)</a:t>
            </a:r>
            <a:endParaRPr lang="es-MX" sz="1600" dirty="0"/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5796136" y="1700808"/>
            <a:ext cx="1224136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2843808" y="1196752"/>
            <a:ext cx="648072" cy="12241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2477338" y="414466"/>
            <a:ext cx="2448000" cy="82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Result obtained by adding hydrochloride of</a:t>
            </a:r>
          </a:p>
          <a:p>
            <a:pPr algn="ctr"/>
            <a:r>
              <a:rPr lang="en-US" sz="1600" dirty="0" smtClean="0"/>
              <a:t>P-</a:t>
            </a:r>
            <a:r>
              <a:rPr lang="en-US" sz="1600" dirty="0" err="1" smtClean="0"/>
              <a:t>phenylenediamine</a:t>
            </a:r>
            <a:endParaRPr lang="es-MX" sz="1600" dirty="0"/>
          </a:p>
        </p:txBody>
      </p:sp>
      <p:sp>
        <p:nvSpPr>
          <p:cNvPr id="18" name="17 Rectángulo"/>
          <p:cNvSpPr/>
          <p:nvPr/>
        </p:nvSpPr>
        <p:spPr>
          <a:xfrm>
            <a:off x="5796136" y="836712"/>
            <a:ext cx="2472267" cy="9567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This test detects the presence of </a:t>
            </a:r>
            <a:r>
              <a:rPr lang="en-US" sz="1000" dirty="0" err="1" smtClean="0"/>
              <a:t>cytochrome</a:t>
            </a:r>
            <a:r>
              <a:rPr lang="en-US" sz="1000" dirty="0" smtClean="0"/>
              <a:t> </a:t>
            </a:r>
            <a:r>
              <a:rPr lang="en-US" sz="1000" dirty="0" err="1" smtClean="0"/>
              <a:t>oxidase</a:t>
            </a:r>
            <a:r>
              <a:rPr lang="en-US" sz="1000" dirty="0" smtClean="0"/>
              <a:t>, which reduces O 2 and artificial electron acceptors.</a:t>
            </a:r>
            <a:endParaRPr lang="es-MX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67" t="9240" r="5623" b="10751"/>
          <a:stretch>
            <a:fillRect/>
          </a:stretch>
        </p:blipFill>
        <p:spPr bwMode="auto">
          <a:xfrm>
            <a:off x="251520" y="1484784"/>
            <a:ext cx="85689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33400" y="40466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s-MX" sz="2400" cap="all" spc="1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Biochemical</a:t>
            </a:r>
            <a:r>
              <a:rPr lang="es-MX" sz="2400" cap="all" spc="1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s-MX" sz="2400" cap="all" spc="1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tests</a:t>
            </a:r>
            <a:endParaRPr kumimoji="0" lang="es-MX" sz="2400" b="0" u="none" strike="noStrike" kern="1200" cap="all" spc="1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Description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96" y="2132856"/>
            <a:ext cx="7290055" cy="40233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/>
              <a:t>A 59-year-old woman with a history of ulcerative colitis who underwent a </a:t>
            </a:r>
            <a:r>
              <a:rPr lang="en-US" sz="1400" dirty="0" err="1" smtClean="0"/>
              <a:t>colectomy</a:t>
            </a:r>
            <a:r>
              <a:rPr lang="en-US" sz="1400" dirty="0" smtClean="0"/>
              <a:t> to control her underlying disease. On the sixth postoperative day, the onset of high fever and deterioration of the general state of rapid evolution. Empirical treatment with </a:t>
            </a:r>
            <a:r>
              <a:rPr lang="en-US" sz="1400" dirty="0" err="1" smtClean="0"/>
              <a:t>ceftazidime</a:t>
            </a:r>
            <a:r>
              <a:rPr lang="en-US" sz="1400" dirty="0" smtClean="0"/>
              <a:t>, </a:t>
            </a:r>
            <a:r>
              <a:rPr lang="en-US" sz="1400" dirty="0" err="1" smtClean="0"/>
              <a:t>metronidazole</a:t>
            </a:r>
            <a:r>
              <a:rPr lang="en-US" sz="1400" dirty="0" smtClean="0"/>
              <a:t> and </a:t>
            </a:r>
            <a:r>
              <a:rPr lang="en-US" sz="1400" dirty="0" err="1" smtClean="0"/>
              <a:t>vancomycin</a:t>
            </a:r>
            <a:r>
              <a:rPr lang="en-US" sz="1400" dirty="0" smtClean="0"/>
              <a:t> is initiated. In the 2 blood cultures extracted, a gram-negative bacillus, </a:t>
            </a:r>
            <a:r>
              <a:rPr lang="en-US" sz="1400" dirty="0" err="1" smtClean="0"/>
              <a:t>fermentor</a:t>
            </a:r>
            <a:r>
              <a:rPr lang="en-US" sz="1400" dirty="0" smtClean="0"/>
              <a:t>, identified as Proteus mirabilis grows. Such insulation is shown to be RESISTANT to amoxicillin / </a:t>
            </a:r>
            <a:r>
              <a:rPr lang="en-US" sz="1400" dirty="0" err="1" smtClean="0"/>
              <a:t>clavulanic</a:t>
            </a:r>
            <a:r>
              <a:rPr lang="en-US" sz="1400" dirty="0" smtClean="0"/>
              <a:t> acid, </a:t>
            </a:r>
            <a:r>
              <a:rPr lang="en-US" sz="1400" dirty="0" err="1" smtClean="0"/>
              <a:t>cefotaxime</a:t>
            </a:r>
            <a:r>
              <a:rPr lang="en-US" sz="1400" dirty="0" smtClean="0"/>
              <a:t>, </a:t>
            </a:r>
            <a:r>
              <a:rPr lang="en-US" sz="1400" dirty="0" err="1" smtClean="0"/>
              <a:t>ceftazidime</a:t>
            </a:r>
            <a:r>
              <a:rPr lang="en-US" sz="1400" dirty="0" smtClean="0"/>
              <a:t> and </a:t>
            </a:r>
            <a:r>
              <a:rPr lang="en-US" sz="1400" dirty="0" err="1" smtClean="0"/>
              <a:t>aminoglycosides</a:t>
            </a:r>
            <a:r>
              <a:rPr lang="en-US" sz="1400" dirty="0" smtClean="0"/>
              <a:t>, but is SENSITIVE to </a:t>
            </a:r>
            <a:r>
              <a:rPr lang="en-US" sz="1400" dirty="0" err="1" smtClean="0"/>
              <a:t>ampicillin</a:t>
            </a:r>
            <a:r>
              <a:rPr lang="en-US" sz="1400" dirty="0" smtClean="0"/>
              <a:t>, </a:t>
            </a:r>
            <a:r>
              <a:rPr lang="en-US" sz="1400" dirty="0" err="1" smtClean="0"/>
              <a:t>cefoxitin</a:t>
            </a:r>
            <a:r>
              <a:rPr lang="en-US" sz="1400" dirty="0" smtClean="0"/>
              <a:t>, </a:t>
            </a:r>
            <a:r>
              <a:rPr lang="en-US" sz="1400" dirty="0" err="1" smtClean="0"/>
              <a:t>fluoroquinolones</a:t>
            </a:r>
            <a:r>
              <a:rPr lang="en-US" sz="1400" dirty="0" smtClean="0"/>
              <a:t> and </a:t>
            </a:r>
            <a:r>
              <a:rPr lang="en-US" sz="1400" dirty="0" err="1" smtClean="0"/>
              <a:t>carbapenems</a:t>
            </a:r>
            <a:r>
              <a:rPr lang="en-US" sz="1400" dirty="0" smtClean="0"/>
              <a:t>. As an additional diagnostic test, a computerized axial tomography is performed in which a low density abdominal tissue mass and a well-defined capsule are detected. Antibiotic treatment with </a:t>
            </a:r>
            <a:r>
              <a:rPr lang="en-US" sz="1400" dirty="0" err="1" smtClean="0"/>
              <a:t>meropenem</a:t>
            </a:r>
            <a:r>
              <a:rPr lang="en-US" sz="1400" dirty="0" smtClean="0"/>
              <a:t> and ciprofloxacin is initiated and </a:t>
            </a:r>
            <a:r>
              <a:rPr lang="en-US" sz="1400" dirty="0" err="1" smtClean="0"/>
              <a:t>percutaneous</a:t>
            </a:r>
            <a:r>
              <a:rPr lang="en-US" sz="1400" dirty="0" smtClean="0"/>
              <a:t> drainage is performed under image control of the abscess. Blood cultures were </a:t>
            </a:r>
            <a:r>
              <a:rPr lang="en-US" sz="1400" dirty="0" err="1" smtClean="0"/>
              <a:t>negativized</a:t>
            </a:r>
            <a:r>
              <a:rPr lang="en-US" sz="1400" dirty="0" smtClean="0"/>
              <a:t> at two days and the patient progressed favorably towards healing.</a:t>
            </a:r>
            <a:endParaRPr lang="es-MX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possible clinical diagnosis of the case presented and the etiologic agents to be covered with empiric antibiotic treatment?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96" y="2069936"/>
            <a:ext cx="7290055" cy="40233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 smtClean="0"/>
              <a:t>Intraabdominal</a:t>
            </a:r>
            <a:r>
              <a:rPr lang="en-US" sz="1400" dirty="0" smtClean="0"/>
              <a:t> abscesses can be classified into: (1) acquired in the community, corresponding to evolved intra-abdominal infections; And (2) postoperative, which occur in the first days after a surgical intervention. The presence of a febrile syndrome after a </a:t>
            </a:r>
            <a:r>
              <a:rPr lang="en-US" sz="1400" dirty="0" err="1" smtClean="0"/>
              <a:t>laparotomy</a:t>
            </a:r>
            <a:r>
              <a:rPr lang="en-US" sz="1400" dirty="0" smtClean="0"/>
              <a:t>, especially if there has been a previous interval of days without fever in the postoperative period, should make suspicion of abscess formation. Up to 25% of </a:t>
            </a:r>
            <a:r>
              <a:rPr lang="en-US" sz="1400" dirty="0" err="1" smtClean="0"/>
              <a:t>intraabdominal</a:t>
            </a:r>
            <a:r>
              <a:rPr lang="en-US" sz="1400" dirty="0" smtClean="0"/>
              <a:t> abscesses may be accompanied by </a:t>
            </a:r>
            <a:r>
              <a:rPr lang="en-US" sz="1400" dirty="0" err="1" smtClean="0"/>
              <a:t>bacteremia</a:t>
            </a:r>
            <a:r>
              <a:rPr lang="en-US" sz="1400" dirty="0" smtClean="0"/>
              <a:t>. The radiological image obtained by computerized axial tomography was compatible with the presence of an abscess. Therefore, the diagnosis of the case presented here was that of an </a:t>
            </a:r>
            <a:r>
              <a:rPr lang="en-US" sz="1400" dirty="0" err="1" smtClean="0"/>
              <a:t>intraabdominal</a:t>
            </a:r>
            <a:r>
              <a:rPr lang="en-US" sz="1400" dirty="0" smtClean="0"/>
              <a:t> abscess associated with </a:t>
            </a:r>
            <a:r>
              <a:rPr lang="en-US" sz="1400" dirty="0" err="1" smtClean="0"/>
              <a:t>bacteremia</a:t>
            </a:r>
            <a:r>
              <a:rPr lang="en-US" sz="1400" dirty="0" smtClean="0"/>
              <a:t> in a postoperative process. Intra-abdominal abscesses usually have a </a:t>
            </a:r>
            <a:r>
              <a:rPr lang="en-US" sz="1400" dirty="0" err="1" smtClean="0"/>
              <a:t>polymicrobial</a:t>
            </a:r>
            <a:r>
              <a:rPr lang="en-US" sz="1400" dirty="0" smtClean="0"/>
              <a:t> etiology, which includes usual intestinal flora such as gram-negative bacilli (mainly </a:t>
            </a:r>
            <a:r>
              <a:rPr lang="en-US" sz="1400" dirty="0" err="1" smtClean="0"/>
              <a:t>enterobacteriaceae</a:t>
            </a:r>
            <a:r>
              <a:rPr lang="en-US" sz="1400" dirty="0" smtClean="0"/>
              <a:t> such as Escherichia coli or non-fermenting gram-negative bacilli such as Pseudomonas </a:t>
            </a:r>
            <a:r>
              <a:rPr lang="en-US" sz="1400" dirty="0" err="1" smtClean="0"/>
              <a:t>aeruginosa</a:t>
            </a:r>
            <a:r>
              <a:rPr lang="en-US" sz="1400" dirty="0" smtClean="0"/>
              <a:t>), anaerobes (mainly </a:t>
            </a:r>
            <a:r>
              <a:rPr lang="en-US" sz="1400" dirty="0" err="1" smtClean="0"/>
              <a:t>Bacteroides</a:t>
            </a:r>
            <a:r>
              <a:rPr lang="en-US" sz="1400" dirty="0" smtClean="0"/>
              <a:t> </a:t>
            </a:r>
            <a:r>
              <a:rPr lang="en-US" sz="1400" dirty="0" err="1" smtClean="0"/>
              <a:t>fragilis</a:t>
            </a:r>
            <a:r>
              <a:rPr lang="en-US" sz="1400" dirty="0" smtClean="0"/>
              <a:t>) and </a:t>
            </a:r>
            <a:r>
              <a:rPr lang="en-US" sz="1400" dirty="0" err="1" smtClean="0"/>
              <a:t>enterococci</a:t>
            </a:r>
            <a:r>
              <a:rPr lang="en-US" sz="1400" dirty="0" smtClean="0"/>
              <a:t> (mainly </a:t>
            </a:r>
            <a:r>
              <a:rPr lang="en-US" sz="1400" dirty="0" err="1" smtClean="0"/>
              <a:t>Enterococus</a:t>
            </a:r>
            <a:r>
              <a:rPr lang="en-US" sz="1400" dirty="0" smtClean="0"/>
              <a:t> </a:t>
            </a:r>
            <a:r>
              <a:rPr lang="en-US" sz="1400" dirty="0" err="1" smtClean="0"/>
              <a:t>faecalis</a:t>
            </a:r>
            <a:r>
              <a:rPr lang="en-US" sz="1400" dirty="0" smtClean="0"/>
              <a:t>). In addition to E. coli, other </a:t>
            </a:r>
            <a:r>
              <a:rPr lang="en-US" sz="1400" dirty="0" err="1" smtClean="0"/>
              <a:t>enterobacteria</a:t>
            </a:r>
            <a:r>
              <a:rPr lang="en-US" sz="1400" dirty="0" smtClean="0"/>
              <a:t> that are usually involved in </a:t>
            </a:r>
            <a:r>
              <a:rPr lang="en-US" sz="1400" dirty="0" err="1" smtClean="0"/>
              <a:t>intraabdominal</a:t>
            </a:r>
            <a:r>
              <a:rPr lang="en-US" sz="1400" dirty="0" smtClean="0"/>
              <a:t> abscesses are </a:t>
            </a:r>
            <a:r>
              <a:rPr lang="en-US" sz="1400" dirty="0" err="1" smtClean="0"/>
              <a:t>Klebsiella</a:t>
            </a:r>
            <a:r>
              <a:rPr lang="en-US" sz="1400" dirty="0" smtClean="0"/>
              <a:t>, </a:t>
            </a:r>
            <a:r>
              <a:rPr lang="en-US" sz="1400" dirty="0" err="1" smtClean="0"/>
              <a:t>Enterobacter</a:t>
            </a:r>
            <a:r>
              <a:rPr lang="en-US" sz="1400" dirty="0" smtClean="0"/>
              <a:t>, </a:t>
            </a:r>
            <a:r>
              <a:rPr lang="en-US" sz="1400" dirty="0" err="1" smtClean="0"/>
              <a:t>Citrobacter</a:t>
            </a:r>
            <a:r>
              <a:rPr lang="en-US" sz="1400" dirty="0" smtClean="0"/>
              <a:t> and Proteus species.</a:t>
            </a:r>
            <a:endParaRPr lang="es-MX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1051</Words>
  <Application>Microsoft Office PowerPoint</Application>
  <PresentationFormat>Presentación en pantalla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Times New Roman</vt:lpstr>
      <vt:lpstr>Tw Cen MT</vt:lpstr>
      <vt:lpstr>Tw Cen MT Condensed</vt:lpstr>
      <vt:lpstr>Wingdings 3</vt:lpstr>
      <vt:lpstr>Tema1</vt:lpstr>
      <vt:lpstr>Clinical Microbiology Cases</vt:lpstr>
      <vt:lpstr>objective</vt:lpstr>
      <vt:lpstr>Presentación de PowerPoint</vt:lpstr>
      <vt:lpstr>Methodology</vt:lpstr>
      <vt:lpstr>Gram staining of different colonies</vt:lpstr>
      <vt:lpstr>Test of oxidase</vt:lpstr>
      <vt:lpstr>Presentación de PowerPoint</vt:lpstr>
      <vt:lpstr>Description</vt:lpstr>
      <vt:lpstr>What is the possible clinical diagnosis of the case presented and the etiologic agents to be covered with empiric antibiotic treatment?</vt:lpstr>
      <vt:lpstr>What molecular mechanisms can generate a profile of beta-lactam antibiotic resistance as presented by the isolated strain?</vt:lpstr>
      <vt:lpstr>Presentación de PowerPoint</vt:lpstr>
      <vt:lpstr>CONCLUSIONS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de proteus mirabillis</dc:title>
  <dc:creator>Marisol Hernandez</dc:creator>
  <cp:keywords>Lab. Microbiología</cp:keywords>
  <cp:lastModifiedBy>Juana Tovar</cp:lastModifiedBy>
  <cp:revision>32</cp:revision>
  <dcterms:created xsi:type="dcterms:W3CDTF">2017-03-11T23:16:15Z</dcterms:created>
  <dcterms:modified xsi:type="dcterms:W3CDTF">2018-09-05T20:49:42Z</dcterms:modified>
</cp:coreProperties>
</file>